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80" r:id="rId4"/>
    <p:sldId id="282" r:id="rId5"/>
    <p:sldId id="283" r:id="rId6"/>
    <p:sldId id="284" r:id="rId7"/>
    <p:sldId id="281" r:id="rId8"/>
    <p:sldId id="273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9" r:id="rId19"/>
    <p:sldId id="278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88C46-EA07-4B50-8284-70B782D85A4F}" type="datetimeFigureOut">
              <a:rPr lang="de-DE" smtClean="0"/>
              <a:t>27.09.2024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AA1D1-ACED-4337-8BAB-9947617A3A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6944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F4EA-63AD-4690-A12C-A6DE2327377C}" type="datetime1">
              <a:rPr lang="de-DE" smtClean="0"/>
              <a:t>27.09.2024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Dipl.-Inform. (FH) Hermann Weindl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CB30-61B7-4834-A62A-C8BA61BD01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3644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215B9-C94C-4435-8AE7-185D08C8FFDB}" type="datetime1">
              <a:rPr lang="de-DE" smtClean="0"/>
              <a:t>27.09.2024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Dipl.-Inform. (FH) Hermann Weindl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CB30-61B7-4834-A62A-C8BA61BD01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7332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934719"/>
            <a:ext cx="2628900" cy="5242244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934719"/>
            <a:ext cx="7734300" cy="5242243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E946-220B-4859-BD89-39EA3AD33354}" type="datetime1">
              <a:rPr lang="de-DE" smtClean="0"/>
              <a:t>27.09.2024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Dipl.-Inform. (FH) Hermann Weindl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CB30-61B7-4834-A62A-C8BA61BD01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6330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BA83-E3CC-4BB3-990C-079F75847857}" type="datetime1">
              <a:rPr lang="de-DE" smtClean="0"/>
              <a:t>27.09.2024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Dipl.-Inform. (FH) Hermann Weindl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CB30-61B7-4834-A62A-C8BA61BD01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2430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B260-B11E-49AC-AF96-55E5A9DF521C}" type="datetime1">
              <a:rPr lang="de-DE" smtClean="0"/>
              <a:t>27.09.2024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Dipl.-Inform. (FH) Hermann Weindl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CB30-61B7-4834-A62A-C8BA61BD01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395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BADE-2BAA-4FA0-837C-429F3C08E9E9}" type="datetime1">
              <a:rPr lang="de-DE" smtClean="0"/>
              <a:t>27.09.2024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Dipl.-Inform. (FH) Hermann Weindl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CB30-61B7-4834-A62A-C8BA61BD01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6262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904240"/>
            <a:ext cx="10515600" cy="78644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4B8B-66BA-43CF-8F94-F39832479052}" type="datetime1">
              <a:rPr lang="de-DE" smtClean="0"/>
              <a:t>27.09.2024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Dipl.-Inform. (FH) Hermann Weindl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CB30-61B7-4834-A62A-C8BA61BD01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887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426B-35D6-4D18-94F7-0269522D427C}" type="datetime1">
              <a:rPr lang="de-DE" smtClean="0"/>
              <a:t>27.09.2024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Dipl.-Inform. (FH) Hermann Weindl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CB30-61B7-4834-A62A-C8BA61BD01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3499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27B8-01D2-47CF-A1CE-571598E26EF7}" type="datetime1">
              <a:rPr lang="de-DE" smtClean="0"/>
              <a:t>27.09.2024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Dipl.-Inform. (FH) Hermann Weindl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CB30-61B7-4834-A62A-C8BA61BD01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7016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>
            <a:normAutofit/>
          </a:bodyPr>
          <a:lstStyle>
            <a:lvl1pPr>
              <a:defRPr sz="25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D45E-E4B0-465A-BDE2-F08143CCEE47}" type="datetime1">
              <a:rPr lang="de-DE" smtClean="0"/>
              <a:t>27.09.2024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Dipl.-Inform. (FH) Hermann Weindl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CB30-61B7-4834-A62A-C8BA61BD01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7967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>
            <a:normAutofit/>
          </a:bodyPr>
          <a:lstStyle>
            <a:lvl1pPr>
              <a:defRPr sz="25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0B603-0646-4C26-B9B6-6AA36E835BB0}" type="datetime1">
              <a:rPr lang="de-DE" smtClean="0"/>
              <a:t>27.09.2024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Dipl.-Inform. (FH) Hermann Weindl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CB30-61B7-4834-A62A-C8BA61BD01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6429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FBB4D235-3DC1-4BE2-98B3-BB63E517014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55" y="215284"/>
            <a:ext cx="3088684" cy="1011516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900429"/>
            <a:ext cx="10515600" cy="790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122F8-300B-4032-970E-97A715C77A9C}" type="datetime1">
              <a:rPr lang="de-DE" smtClean="0"/>
              <a:t>27.09.2024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Dipl.-Inform. (FH) Hermann Weindl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2CB30-61B7-4834-A62A-C8BA61BD01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265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-infotools.d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.hs-karlsruhe.de/w-infotools/HSKA/ErstsemesterInfo" TargetMode="External"/><Relationship Id="rId2" Type="http://schemas.openxmlformats.org/officeDocument/2006/relationships/hyperlink" Target="https://mein.ionos.de/email-account-details/forward/163440331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infotools@h-ka-w.de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2C43EAD-E7B5-402F-A3A9-4B0D90B93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Dipl.-Inform. (FH) Hermann Weindl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CB6A0B5-006E-4E46-8D32-CA5C31791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011" y="1599141"/>
            <a:ext cx="7026983" cy="43576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9373" y="495139"/>
            <a:ext cx="7686261" cy="1104002"/>
          </a:xfrm>
        </p:spPr>
        <p:txBody>
          <a:bodyPr>
            <a:normAutofit fontScale="90000"/>
          </a:bodyPr>
          <a:lstStyle/>
          <a:p>
            <a:r>
              <a:rPr lang="de-DE" dirty="0"/>
              <a:t>Einführung in die infoTools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5923861"/>
            <a:ext cx="9144000" cy="432488"/>
          </a:xfrm>
        </p:spPr>
        <p:txBody>
          <a:bodyPr>
            <a:normAutofit/>
          </a:bodyPr>
          <a:lstStyle/>
          <a:p>
            <a:r>
              <a:rPr lang="de-DE" dirty="0">
                <a:hlinkClick r:id="rId3"/>
              </a:rPr>
              <a:t>www.w-infotools.de</a:t>
            </a:r>
            <a:r>
              <a:rPr lang="de-DE" dirty="0"/>
              <a:t>                           infotools@h-ka-w.de </a:t>
            </a:r>
          </a:p>
        </p:txBody>
      </p:sp>
    </p:spTree>
    <p:extLst>
      <p:ext uri="{BB962C8B-B14F-4D97-AF65-F5344CB8AC3E}">
        <p14:creationId xmlns:p14="http://schemas.microsoft.com/office/powerpoint/2010/main" val="3881556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0396BB-B3D2-4DAE-930D-5D5A12FCF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11965"/>
            <a:ext cx="3932237" cy="583096"/>
          </a:xfrm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de-DE" dirty="0"/>
              <a:t>Vorlesungsauswahl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4BC968-8221-4AD2-B31D-CD069DAEB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71122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dirty="0"/>
              <a:t>Wählen Sie über das Menü:</a:t>
            </a:r>
          </a:p>
          <a:p>
            <a:endParaRPr lang="de-DE" dirty="0"/>
          </a:p>
          <a:p>
            <a:r>
              <a:rPr lang="de-DE" dirty="0"/>
              <a:t>Mein Studium &gt; Meine Vorlesungen</a:t>
            </a:r>
          </a:p>
          <a:p>
            <a:endParaRPr lang="de-DE" dirty="0"/>
          </a:p>
          <a:p>
            <a:r>
              <a:rPr lang="de-DE" dirty="0"/>
              <a:t>den Punkt:</a:t>
            </a:r>
          </a:p>
          <a:p>
            <a:r>
              <a:rPr lang="de-DE" dirty="0"/>
              <a:t>„zu weiteren Vorlesungen anmelden“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6C5A81-B920-47DA-8231-270AC6FB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Dipl.-Inform. (FH) Hermann Weindl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95B2D64-7C29-4CA0-98BD-0168057194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282"/>
          <a:stretch/>
        </p:blipFill>
        <p:spPr>
          <a:xfrm>
            <a:off x="5012014" y="381000"/>
            <a:ext cx="5534025" cy="525448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8E2B28D-70AD-4F0A-AF67-71198E0CD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293" y="3803374"/>
            <a:ext cx="7251983" cy="2735538"/>
          </a:xfrm>
          <a:prstGeom prst="rect">
            <a:avLst/>
          </a:prstGeom>
          <a:effectLst>
            <a:outerShdw blurRad="50800" dist="3048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D1B8957E-4764-493D-8AD6-7AB1A27C5A2A}"/>
              </a:ext>
            </a:extLst>
          </p:cNvPr>
          <p:cNvCxnSpPr>
            <a:cxnSpLocks/>
          </p:cNvCxnSpPr>
          <p:nvPr/>
        </p:nvCxnSpPr>
        <p:spPr>
          <a:xfrm>
            <a:off x="3832777" y="4189344"/>
            <a:ext cx="5761797" cy="198444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8CF2629A-7E2F-4889-B820-95D33E79E656}"/>
              </a:ext>
            </a:extLst>
          </p:cNvPr>
          <p:cNvSpPr/>
          <p:nvPr/>
        </p:nvSpPr>
        <p:spPr>
          <a:xfrm>
            <a:off x="9107142" y="1603513"/>
            <a:ext cx="487432" cy="515108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AB84013-8EF4-4837-82D8-B12BE32C168C}"/>
              </a:ext>
            </a:extLst>
          </p:cNvPr>
          <p:cNvSpPr/>
          <p:nvPr/>
        </p:nvSpPr>
        <p:spPr>
          <a:xfrm>
            <a:off x="11360287" y="5940908"/>
            <a:ext cx="487432" cy="515108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3673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0396BB-B3D2-4DAE-930D-5D5A12FCF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11965"/>
            <a:ext cx="3932237" cy="583096"/>
          </a:xfrm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de-DE" dirty="0"/>
              <a:t>Vorlesungsauswahl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4BC968-8221-4AD2-B31D-CD069DAEB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85228"/>
            <a:ext cx="3932237" cy="4171122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dirty="0"/>
              <a:t>Sie sehen nun die für Sie verfügbaren Semester.</a:t>
            </a:r>
          </a:p>
          <a:p>
            <a:endParaRPr lang="de-DE" dirty="0"/>
          </a:p>
          <a:p>
            <a:r>
              <a:rPr lang="de-DE" dirty="0"/>
              <a:t>Zu Beginn klappen Sie den Bereich </a:t>
            </a:r>
          </a:p>
          <a:p>
            <a:r>
              <a:rPr lang="de-DE" dirty="0"/>
              <a:t>1.Semester (Studiengang) auf.</a:t>
            </a:r>
          </a:p>
          <a:p>
            <a:endParaRPr lang="de-DE" dirty="0"/>
          </a:p>
          <a:p>
            <a:endParaRPr lang="de-DE" dirty="0"/>
          </a:p>
          <a:p>
            <a:r>
              <a:rPr lang="de-DE" sz="1200" i="1" dirty="0"/>
              <a:t>Evtl. finden Sie auch für Sie relevante Vorlesungen unter:</a:t>
            </a:r>
          </a:p>
          <a:p>
            <a:r>
              <a:rPr lang="de-DE" sz="1200" i="1" dirty="0"/>
              <a:t>„Individuell verfügbare Vorlesungen“</a:t>
            </a:r>
          </a:p>
          <a:p>
            <a:r>
              <a:rPr lang="de-DE" sz="1200" i="1" dirty="0"/>
              <a:t>(z.B. bei „Incomings“)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6C5A81-B920-47DA-8231-270AC6FB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Dipl.-Inform. (FH) Hermann Weindl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771AA06-C83F-47B6-ABE2-2ED7C4685E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275"/>
          <a:stretch/>
        </p:blipFill>
        <p:spPr>
          <a:xfrm>
            <a:off x="5934695" y="1311965"/>
            <a:ext cx="4905583" cy="4210050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C0822B02-B45E-40E2-ACCA-7933B74E9878}"/>
              </a:ext>
            </a:extLst>
          </p:cNvPr>
          <p:cNvCxnSpPr>
            <a:cxnSpLocks/>
          </p:cNvCxnSpPr>
          <p:nvPr/>
        </p:nvCxnSpPr>
        <p:spPr>
          <a:xfrm flipV="1">
            <a:off x="4476955" y="2702064"/>
            <a:ext cx="1457740" cy="7269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0F52D556-1682-4677-AE69-DEEE2694CAF0}"/>
              </a:ext>
            </a:extLst>
          </p:cNvPr>
          <p:cNvCxnSpPr>
            <a:cxnSpLocks/>
          </p:cNvCxnSpPr>
          <p:nvPr/>
        </p:nvCxnSpPr>
        <p:spPr>
          <a:xfrm>
            <a:off x="3314285" y="4990271"/>
            <a:ext cx="2620410" cy="210903"/>
          </a:xfrm>
          <a:prstGeom prst="straightConnector1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816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0396BB-B3D2-4DAE-930D-5D5A12FCF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11965"/>
            <a:ext cx="3932237" cy="583096"/>
          </a:xfrm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de-DE" dirty="0"/>
              <a:t>Vorlesungsauswahl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4BC968-8221-4AD2-B31D-CD069DAEB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254118" cy="4171122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dirty="0"/>
              <a:t>Nun haben sie die Möglichkeit sich entweder an einzelnen Vorlesungen (A) oder an allen Vorlesungen des gesamten Semesters (B) anzumelden.</a:t>
            </a:r>
          </a:p>
          <a:p>
            <a:r>
              <a:rPr lang="de-DE" b="1" dirty="0">
                <a:solidFill>
                  <a:srgbClr val="FF0000"/>
                </a:solidFill>
              </a:rPr>
              <a:t>Wir empfehlen Ihnen sich für alle Vorlesungen des 1. Semester anzumelden.</a:t>
            </a:r>
          </a:p>
          <a:p>
            <a:r>
              <a:rPr lang="de-DE" dirty="0"/>
              <a:t>Klappen Sie alle Vorlesungen des 1. Semesters auf.</a:t>
            </a:r>
          </a:p>
          <a:p>
            <a:r>
              <a:rPr lang="de-DE" dirty="0"/>
              <a:t>Dann scrollen Sie auf der Seite fast ganz nach unten und klicken auf:</a:t>
            </a:r>
          </a:p>
          <a:p>
            <a:r>
              <a:rPr lang="de-DE" dirty="0"/>
              <a:t>[Zu allen Vorlesungen des Semesters anmelden]</a:t>
            </a: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6C5A81-B920-47DA-8231-270AC6FB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Dipl.-Inform. (FH) Hermann Weindl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0A30EBB-597F-43F7-8CD8-D821C601A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750" y="1489444"/>
            <a:ext cx="6318803" cy="241643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FC165F1-8DF7-41BE-A028-5A092377B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750" y="3990374"/>
            <a:ext cx="6356731" cy="1823416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E75A4664-874A-4F3E-AB94-244D59D0CB4C}"/>
              </a:ext>
            </a:extLst>
          </p:cNvPr>
          <p:cNvSpPr/>
          <p:nvPr/>
        </p:nvSpPr>
        <p:spPr>
          <a:xfrm>
            <a:off x="10260081" y="2262629"/>
            <a:ext cx="487432" cy="515108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619DA25-9B87-4936-8E13-EDA1B04CD6A8}"/>
              </a:ext>
            </a:extLst>
          </p:cNvPr>
          <p:cNvSpPr/>
          <p:nvPr/>
        </p:nvSpPr>
        <p:spPr>
          <a:xfrm>
            <a:off x="10183990" y="5966394"/>
            <a:ext cx="487432" cy="515108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B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36E16DF9-B992-440C-8FA0-7DF8C19EB4C1}"/>
              </a:ext>
            </a:extLst>
          </p:cNvPr>
          <p:cNvCxnSpPr>
            <a:cxnSpLocks/>
            <a:stCxn id="7" idx="5"/>
          </p:cNvCxnSpPr>
          <p:nvPr/>
        </p:nvCxnSpPr>
        <p:spPr>
          <a:xfrm>
            <a:off x="10676130" y="2702301"/>
            <a:ext cx="312821" cy="36323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2211E3C1-80DE-465C-8C60-189D0732D78B}"/>
              </a:ext>
            </a:extLst>
          </p:cNvPr>
          <p:cNvCxnSpPr>
            <a:cxnSpLocks/>
          </p:cNvCxnSpPr>
          <p:nvPr/>
        </p:nvCxnSpPr>
        <p:spPr>
          <a:xfrm flipV="1">
            <a:off x="10401257" y="5508990"/>
            <a:ext cx="0" cy="46266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223E712F-F9F1-48EC-8331-CB86DCBACBF1}"/>
              </a:ext>
            </a:extLst>
          </p:cNvPr>
          <p:cNvCxnSpPr>
            <a:cxnSpLocks/>
          </p:cNvCxnSpPr>
          <p:nvPr/>
        </p:nvCxnSpPr>
        <p:spPr>
          <a:xfrm>
            <a:off x="4964226" y="4902082"/>
            <a:ext cx="3989427" cy="52721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705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0396BB-B3D2-4DAE-930D-5D5A12FCF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11965"/>
            <a:ext cx="3932237" cy="583096"/>
          </a:xfrm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de-DE" dirty="0"/>
              <a:t>Vorlesungsauswahl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4BC968-8221-4AD2-B31D-CD069DAEB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71122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dirty="0"/>
              <a:t>Sie erhalten nun eine entsprechende Erfolgsmeldung angezeigt, zu welchen Vorlesungen Sie nun angemeldet sind.</a:t>
            </a:r>
          </a:p>
          <a:p>
            <a:r>
              <a:rPr lang="de-DE" dirty="0"/>
              <a:t>Nur zu angemeldeten Vorlesungen haben Sie Zugriff auf die Dokumente und nur diese Vorlesungstermine stehen nun automatisch in Ihrem Kalender. </a:t>
            </a:r>
          </a:p>
          <a:p>
            <a:r>
              <a:rPr lang="de-DE" dirty="0"/>
              <a:t>Sollten neue Dokumente zu einer angemeldeten Vorlesung hochgeladen werden, erhalten Sie nun eine entsprechende Benachrichtigung.</a:t>
            </a:r>
          </a:p>
          <a:p>
            <a:r>
              <a:rPr lang="de-DE" dirty="0"/>
              <a:t>Bei Terminänderungen werden Sie auch automatisch informiert.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6C5A81-B920-47DA-8231-270AC6FB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Dipl.-Inform. (FH) Hermann Weindl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C4BE9F7-DFE6-4E1A-91A6-CA9C4C0232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119"/>
          <a:stretch/>
        </p:blipFill>
        <p:spPr>
          <a:xfrm>
            <a:off x="5470042" y="1311965"/>
            <a:ext cx="5366716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74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0396BB-B3D2-4DAE-930D-5D5A12FCF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11965"/>
            <a:ext cx="3932237" cy="583096"/>
          </a:xfrm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de-DE" dirty="0"/>
              <a:t>Kalender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4BC968-8221-4AD2-B31D-CD069DAEB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71122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dirty="0"/>
              <a:t>Gehen Sie nun zu Ihrem Kalender:</a:t>
            </a:r>
          </a:p>
          <a:p>
            <a:r>
              <a:rPr lang="de-DE" dirty="0"/>
              <a:t>Entweder über das Menü:</a:t>
            </a:r>
          </a:p>
          <a:p>
            <a:r>
              <a:rPr lang="de-DE" dirty="0"/>
              <a:t>Mein Studium &gt; Mein Kalender</a:t>
            </a:r>
          </a:p>
          <a:p>
            <a:r>
              <a:rPr lang="de-DE" dirty="0"/>
              <a:t>Oder über das Kalendersymbol.</a:t>
            </a:r>
          </a:p>
          <a:p>
            <a:endParaRPr lang="de-DE" dirty="0"/>
          </a:p>
          <a:p>
            <a:r>
              <a:rPr lang="de-DE" dirty="0"/>
              <a:t>Navigieren Sie nun im Kalender zu einem Vorlesungstag, damit Sie die Termine sehen können.</a:t>
            </a:r>
          </a:p>
          <a:p>
            <a:r>
              <a:rPr lang="de-DE" dirty="0"/>
              <a:t>Klicken Sie z.B. auf den ersten Vorlesungstag.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6C5A81-B920-47DA-8231-270AC6FB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Dipl.-Inform. (FH) Hermann Weindl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960AFE7-CC6C-436B-93EA-9B638D739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846" y="1311965"/>
            <a:ext cx="5343525" cy="2476500"/>
          </a:xfrm>
          <a:prstGeom prst="rect">
            <a:avLst/>
          </a:prstGeom>
          <a:effectLst>
            <a:outerShdw blurRad="50800" dist="2413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0A4BC656-91F1-49FC-A4F6-9EB92B9CF231}"/>
              </a:ext>
            </a:extLst>
          </p:cNvPr>
          <p:cNvCxnSpPr>
            <a:cxnSpLocks/>
          </p:cNvCxnSpPr>
          <p:nvPr/>
        </p:nvCxnSpPr>
        <p:spPr>
          <a:xfrm flipV="1">
            <a:off x="3596239" y="2199320"/>
            <a:ext cx="2557670" cy="97968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1CF265DB-B7DE-47F3-9B6E-C74899D0C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207" y="3678998"/>
            <a:ext cx="5750615" cy="2459017"/>
          </a:xfrm>
          <a:prstGeom prst="rect">
            <a:avLst/>
          </a:prstGeo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CAC32A90-8DBC-45FC-8BAC-C80907088E27}"/>
              </a:ext>
            </a:extLst>
          </p:cNvPr>
          <p:cNvCxnSpPr>
            <a:cxnSpLocks/>
          </p:cNvCxnSpPr>
          <p:nvPr/>
        </p:nvCxnSpPr>
        <p:spPr>
          <a:xfrm>
            <a:off x="4651513" y="4780821"/>
            <a:ext cx="5724939" cy="29158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>
            <a:extLst>
              <a:ext uri="{FF2B5EF4-FFF2-40B4-BE49-F238E27FC236}">
                <a16:creationId xmlns:a16="http://schemas.microsoft.com/office/drawing/2014/main" id="{97A24C39-7FDB-4607-8865-7334E3EC97BB}"/>
              </a:ext>
            </a:extLst>
          </p:cNvPr>
          <p:cNvSpPr/>
          <p:nvPr/>
        </p:nvSpPr>
        <p:spPr>
          <a:xfrm>
            <a:off x="6910274" y="4929339"/>
            <a:ext cx="386265" cy="99152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8FAC68A-1F0F-4A1A-BD7C-FD987F9B67D1}"/>
              </a:ext>
            </a:extLst>
          </p:cNvPr>
          <p:cNvSpPr/>
          <p:nvPr/>
        </p:nvSpPr>
        <p:spPr>
          <a:xfrm>
            <a:off x="6910274" y="5390283"/>
            <a:ext cx="386265" cy="99152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F31DE83-B00A-4A42-99D1-F13EB8C6D96C}"/>
              </a:ext>
            </a:extLst>
          </p:cNvPr>
          <p:cNvSpPr/>
          <p:nvPr/>
        </p:nvSpPr>
        <p:spPr>
          <a:xfrm>
            <a:off x="7432789" y="5340707"/>
            <a:ext cx="386265" cy="99152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27AFF8E-85E7-4F68-9B1D-9C7F7CDD6108}"/>
              </a:ext>
            </a:extLst>
          </p:cNvPr>
          <p:cNvSpPr/>
          <p:nvPr/>
        </p:nvSpPr>
        <p:spPr>
          <a:xfrm>
            <a:off x="8526381" y="4858930"/>
            <a:ext cx="386265" cy="99152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C4EF8DA-E6F9-4501-BB81-0C1A5CA04418}"/>
              </a:ext>
            </a:extLst>
          </p:cNvPr>
          <p:cNvSpPr/>
          <p:nvPr/>
        </p:nvSpPr>
        <p:spPr>
          <a:xfrm>
            <a:off x="7955304" y="5363921"/>
            <a:ext cx="386265" cy="99152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3A19B0C1-5D03-49B4-94B1-CFD01BEF06B6}"/>
              </a:ext>
            </a:extLst>
          </p:cNvPr>
          <p:cNvSpPr/>
          <p:nvPr/>
        </p:nvSpPr>
        <p:spPr>
          <a:xfrm>
            <a:off x="8526380" y="5390283"/>
            <a:ext cx="386265" cy="99152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E11A5C7-0190-48DC-9114-F44B57E8A7E8}"/>
              </a:ext>
            </a:extLst>
          </p:cNvPr>
          <p:cNvSpPr/>
          <p:nvPr/>
        </p:nvSpPr>
        <p:spPr>
          <a:xfrm>
            <a:off x="8526379" y="5583858"/>
            <a:ext cx="386265" cy="99152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1D1DA367-FD93-46B3-9CB1-2876ED705586}"/>
              </a:ext>
            </a:extLst>
          </p:cNvPr>
          <p:cNvSpPr/>
          <p:nvPr/>
        </p:nvSpPr>
        <p:spPr>
          <a:xfrm>
            <a:off x="8001958" y="5615227"/>
            <a:ext cx="386265" cy="99152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F0BAFEDA-E46A-457E-9FAF-3E86A63362E0}"/>
              </a:ext>
            </a:extLst>
          </p:cNvPr>
          <p:cNvSpPr/>
          <p:nvPr/>
        </p:nvSpPr>
        <p:spPr>
          <a:xfrm>
            <a:off x="6886470" y="5565651"/>
            <a:ext cx="386265" cy="99152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405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0396BB-B3D2-4DAE-930D-5D5A12FCF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11965"/>
            <a:ext cx="3932237" cy="583096"/>
          </a:xfrm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de-DE" dirty="0"/>
              <a:t>Vorlesungsunterlagen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4BC968-8221-4AD2-B31D-CD069DAEB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71122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dirty="0"/>
              <a:t>Die Unterlagen zu den Vorlesungen finden Sie im sogenannten Arbeitsbereich (AB).</a:t>
            </a:r>
          </a:p>
          <a:p>
            <a:r>
              <a:rPr lang="de-DE" dirty="0"/>
              <a:t>Dort finden Sie Dokumente und Informationen in diversen Ordnern.</a:t>
            </a:r>
          </a:p>
          <a:p>
            <a:r>
              <a:rPr lang="de-DE" dirty="0"/>
              <a:t>Gehen Sie auf</a:t>
            </a:r>
          </a:p>
          <a:p>
            <a:r>
              <a:rPr lang="de-DE" dirty="0"/>
              <a:t>Mein Studium &gt; Meine Vorlesungen</a:t>
            </a:r>
          </a:p>
          <a:p>
            <a:r>
              <a:rPr lang="de-DE" dirty="0"/>
              <a:t>Dort sehen Sie nun Ihre Vorlesungen.</a:t>
            </a:r>
          </a:p>
          <a:p>
            <a:r>
              <a:rPr lang="de-DE" dirty="0"/>
              <a:t>Klicken Sie auf das Symbol</a:t>
            </a:r>
          </a:p>
          <a:p>
            <a:r>
              <a:rPr lang="de-DE" dirty="0"/>
              <a:t>„Zum Arbeitsbereich“</a:t>
            </a:r>
          </a:p>
          <a:p>
            <a:endParaRPr lang="de-DE" dirty="0"/>
          </a:p>
          <a:p>
            <a:r>
              <a:rPr lang="de-DE" dirty="0"/>
              <a:t>Alternativ: „Drei Punkte“-Aufrufen.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6C5A81-B920-47DA-8231-270AC6FB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Dipl.-Inform. (FH) Hermann Weindl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BFA387E-C5A8-4636-B32B-E4A018DB2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320" y="885265"/>
            <a:ext cx="6794231" cy="36195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885BEFB-77EF-4353-9CCF-3843F6AF4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320" y="4875706"/>
            <a:ext cx="6794231" cy="1231793"/>
          </a:xfrm>
          <a:prstGeom prst="rect">
            <a:avLst/>
          </a:prstGeom>
        </p:spPr>
      </p:pic>
      <p:sp>
        <p:nvSpPr>
          <p:cNvPr id="8" name="Sprechblase: rechteckig 7">
            <a:extLst>
              <a:ext uri="{FF2B5EF4-FFF2-40B4-BE49-F238E27FC236}">
                <a16:creationId xmlns:a16="http://schemas.microsoft.com/office/drawing/2014/main" id="{190BCCE5-C555-4AF0-9757-B9C7BD33C85F}"/>
              </a:ext>
            </a:extLst>
          </p:cNvPr>
          <p:cNvSpPr/>
          <p:nvPr/>
        </p:nvSpPr>
        <p:spPr>
          <a:xfrm>
            <a:off x="8767483" y="1977332"/>
            <a:ext cx="1828800" cy="484094"/>
          </a:xfrm>
          <a:prstGeom prst="wedgeRectCallout">
            <a:avLst>
              <a:gd name="adj1" fmla="val 71261"/>
              <a:gd name="adj2" fmla="val 106944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Zum Arbeitsbereich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7998338-FC28-4A03-B0EC-0477B2565A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84" t="11661" r="1144" b="7249"/>
          <a:stretch/>
        </p:blipFill>
        <p:spPr>
          <a:xfrm>
            <a:off x="7780609" y="4313010"/>
            <a:ext cx="3932237" cy="1915512"/>
          </a:xfrm>
          <a:prstGeom prst="rect">
            <a:avLst/>
          </a:prstGeom>
          <a:effectLst>
            <a:outerShdw blurRad="50800" dist="342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Sprechblase: rechteckig 9">
            <a:extLst>
              <a:ext uri="{FF2B5EF4-FFF2-40B4-BE49-F238E27FC236}">
                <a16:creationId xmlns:a16="http://schemas.microsoft.com/office/drawing/2014/main" id="{E805442F-FDA6-4E1D-BFD9-80193C198632}"/>
              </a:ext>
            </a:extLst>
          </p:cNvPr>
          <p:cNvSpPr/>
          <p:nvPr/>
        </p:nvSpPr>
        <p:spPr>
          <a:xfrm>
            <a:off x="10118248" y="3389272"/>
            <a:ext cx="1828800" cy="484094"/>
          </a:xfrm>
          <a:prstGeom prst="wedgeRectCallout">
            <a:avLst>
              <a:gd name="adj1" fmla="val -22121"/>
              <a:gd name="adj2" fmla="val 165278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Weitere Aktionen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9F4DE899-9921-453B-B736-5BC3B7ADE1D0}"/>
              </a:ext>
            </a:extLst>
          </p:cNvPr>
          <p:cNvCxnSpPr>
            <a:cxnSpLocks/>
          </p:cNvCxnSpPr>
          <p:nvPr/>
        </p:nvCxnSpPr>
        <p:spPr>
          <a:xfrm flipV="1">
            <a:off x="4038600" y="4652682"/>
            <a:ext cx="6382871" cy="77993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6D2004EE-3DCD-4922-AD58-6EA8913E8B6C}"/>
              </a:ext>
            </a:extLst>
          </p:cNvPr>
          <p:cNvCxnSpPr>
            <a:cxnSpLocks/>
          </p:cNvCxnSpPr>
          <p:nvPr/>
        </p:nvCxnSpPr>
        <p:spPr>
          <a:xfrm flipV="1">
            <a:off x="2904564" y="2913168"/>
            <a:ext cx="8054789" cy="177706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52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0396BB-B3D2-4DAE-930D-5D5A12FCF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11965"/>
            <a:ext cx="3932237" cy="583096"/>
          </a:xfrm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de-DE" dirty="0"/>
              <a:t>Vorlesungsunterlagen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4BC968-8221-4AD2-B31D-CD069DAEB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71122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dirty="0"/>
              <a:t>Im Vorlesungsarbeitsbereich finden Sie alle Unterlagen zu Ihren Vorlesungen.</a:t>
            </a:r>
          </a:p>
          <a:p>
            <a:endParaRPr lang="de-DE" dirty="0"/>
          </a:p>
          <a:p>
            <a:r>
              <a:rPr lang="de-DE" dirty="0"/>
              <a:t>Sobald hier neue Dokumente bereitgestellt werden, erhalten Sie auch eine Benachrichtigung.</a:t>
            </a:r>
          </a:p>
          <a:p>
            <a:endParaRPr lang="de-DE" dirty="0"/>
          </a:p>
          <a:p>
            <a:r>
              <a:rPr lang="de-DE" dirty="0"/>
              <a:t>Klicken Sie auf den Titel des Ordners um zu den Inhalten zu gelangen.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Erweitern die Ansicht für alle Ordner über „Mehr“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6C5A81-B920-47DA-8231-270AC6FB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Dipl.-Inform. (FH) Hermann Weindl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17C94C1-CAE6-46E1-911A-5275AF76B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671" y="403412"/>
            <a:ext cx="6691547" cy="6002161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A5D9B76B-228C-443D-9E13-7FA64D03F3A7}"/>
              </a:ext>
            </a:extLst>
          </p:cNvPr>
          <p:cNvCxnSpPr>
            <a:cxnSpLocks/>
          </p:cNvCxnSpPr>
          <p:nvPr/>
        </p:nvCxnSpPr>
        <p:spPr>
          <a:xfrm>
            <a:off x="3375212" y="4504765"/>
            <a:ext cx="2407023" cy="94129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59CA8EA0-07A9-4F62-94CE-1C49DA39C8C6}"/>
              </a:ext>
            </a:extLst>
          </p:cNvPr>
          <p:cNvCxnSpPr>
            <a:cxnSpLocks/>
          </p:cNvCxnSpPr>
          <p:nvPr/>
        </p:nvCxnSpPr>
        <p:spPr>
          <a:xfrm>
            <a:off x="1609165" y="5821789"/>
            <a:ext cx="6701117" cy="26728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54D0E4B1-540B-40E4-9FF0-743CC70708DC}"/>
              </a:ext>
            </a:extLst>
          </p:cNvPr>
          <p:cNvSpPr/>
          <p:nvPr/>
        </p:nvSpPr>
        <p:spPr>
          <a:xfrm>
            <a:off x="8123179" y="5905853"/>
            <a:ext cx="386265" cy="99152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5708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0396BB-B3D2-4DAE-930D-5D5A12FCF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11965"/>
            <a:ext cx="3932237" cy="583096"/>
          </a:xfrm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de-DE" dirty="0"/>
              <a:t>Navigation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4BC968-8221-4AD2-B31D-CD069DAEB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71122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dirty="0"/>
              <a:t>Stöbern Sie bitte durch die gesamte Navigation und sehen Sie sich die einzelnen Punkte einfach mal an.</a:t>
            </a:r>
          </a:p>
          <a:p>
            <a:r>
              <a:rPr lang="de-DE" dirty="0"/>
              <a:t>Sie finden in dem Hauptmenüpunkt „Mein Studium“ alle Infos, die Sie direkt irgendwann betreffen.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6C5A81-B920-47DA-8231-270AC6FB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Dipl.-Inform. (FH) Hermann Weindl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802C09E-A69E-4482-BB5A-E70196217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780" y="238194"/>
            <a:ext cx="4948637" cy="6118156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7CCA93F-A534-4C48-A88F-01C4E02E7415}"/>
              </a:ext>
            </a:extLst>
          </p:cNvPr>
          <p:cNvSpPr/>
          <p:nvPr/>
        </p:nvSpPr>
        <p:spPr>
          <a:xfrm>
            <a:off x="7767135" y="4744942"/>
            <a:ext cx="386265" cy="99152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9076355-D08A-4A27-8F9A-D1B861C608ED}"/>
              </a:ext>
            </a:extLst>
          </p:cNvPr>
          <p:cNvSpPr/>
          <p:nvPr/>
        </p:nvSpPr>
        <p:spPr>
          <a:xfrm>
            <a:off x="7960267" y="5745067"/>
            <a:ext cx="193133" cy="99152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5073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60479-BA2F-4372-BD12-2E2B512AA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03978"/>
          </a:xfrm>
        </p:spPr>
        <p:txBody>
          <a:bodyPr/>
          <a:lstStyle/>
          <a:p>
            <a:r>
              <a:rPr lang="de-DE" dirty="0"/>
              <a:t>Kontakt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90BA1C5-359F-420A-93F2-F25036823E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75965"/>
            <a:ext cx="9144000" cy="3563469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Bei Fehlern im System infoTools schreiben Sie bitte an:</a:t>
            </a:r>
          </a:p>
          <a:p>
            <a:r>
              <a:rPr lang="de-DE" dirty="0">
                <a:hlinkClick r:id="rId2"/>
              </a:rPr>
              <a:t>infotools-support.w@h-ka-w.de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Beachten Sie auch die Kontaktmöglichkeiten auf der</a:t>
            </a:r>
          </a:p>
          <a:p>
            <a:r>
              <a:rPr lang="de-DE" dirty="0">
                <a:hlinkClick r:id="rId3"/>
              </a:rPr>
              <a:t>Infoseite für die Studienanfängerinnen und Studienanfänger</a:t>
            </a:r>
            <a:endParaRPr lang="de-DE" dirty="0"/>
          </a:p>
          <a:p>
            <a:endParaRPr lang="de-DE" dirty="0"/>
          </a:p>
          <a:p>
            <a:r>
              <a:rPr lang="de-DE" dirty="0"/>
              <a:t>Auf der Infoseite finden Sie auch diese Anleitung zum Download.</a:t>
            </a:r>
          </a:p>
          <a:p>
            <a:r>
              <a:rPr lang="de-DE" sz="1300" dirty="0"/>
              <a:t>(Die Infoseite ist auch über die Startseite der infoTools erreichbar)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5B71B7-DF2B-47D3-84BA-4AA89E9CF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Dipl.-Inform. (FH) Hermann Weindl</a:t>
            </a:r>
          </a:p>
        </p:txBody>
      </p:sp>
    </p:spTree>
    <p:extLst>
      <p:ext uri="{BB962C8B-B14F-4D97-AF65-F5344CB8AC3E}">
        <p14:creationId xmlns:p14="http://schemas.microsoft.com/office/powerpoint/2010/main" val="2148038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931F5C-2EE9-4022-8A56-578B70CB71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Viel Erfolg in Ihrem Studium!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A59C24C-616A-4742-AF9B-887918242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Dipl.-Inform. (FH) Hermann Weindl</a:t>
            </a:r>
          </a:p>
        </p:txBody>
      </p:sp>
    </p:spTree>
    <p:extLst>
      <p:ext uri="{BB962C8B-B14F-4D97-AF65-F5344CB8AC3E}">
        <p14:creationId xmlns:p14="http://schemas.microsoft.com/office/powerpoint/2010/main" val="4011194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0396BB-B3D2-4DAE-930D-5D5A12FCF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11965"/>
            <a:ext cx="3932237" cy="583096"/>
          </a:xfrm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de-DE" dirty="0"/>
              <a:t>Login Passwort vergessen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5F55DE2B-17E0-4DD0-A748-CDF427DED2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18" r="30246"/>
          <a:stretch/>
        </p:blipFill>
        <p:spPr>
          <a:xfrm>
            <a:off x="5183188" y="177219"/>
            <a:ext cx="6835233" cy="6051303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4BC968-8221-4AD2-B31D-CD069DAEB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298950"/>
          </a:xfrm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de-DE" b="1" dirty="0">
                <a:solidFill>
                  <a:srgbClr val="FF0000"/>
                </a:solidFill>
              </a:rPr>
              <a:t>Stellen Sie sicher, dass Sie ihre offizielle Hochschul-E-Mail Adresse abrufen können. </a:t>
            </a:r>
          </a:p>
          <a:p>
            <a:endParaRPr lang="de-DE" b="1" dirty="0">
              <a:solidFill>
                <a:srgbClr val="FF0000"/>
              </a:solidFill>
            </a:endParaRPr>
          </a:p>
          <a:p>
            <a:endParaRPr lang="de-DE" b="1" dirty="0">
              <a:solidFill>
                <a:srgbClr val="FF0000"/>
              </a:solidFill>
            </a:endParaRPr>
          </a:p>
          <a:p>
            <a:r>
              <a:rPr lang="de-DE" b="1" dirty="0"/>
              <a:t>Gehen Sie auf die Startseite:</a:t>
            </a:r>
          </a:p>
          <a:p>
            <a:r>
              <a:rPr lang="de-DE" sz="3200" dirty="0">
                <a:solidFill>
                  <a:schemeClr val="accent5">
                    <a:lumMod val="75000"/>
                  </a:schemeClr>
                </a:solidFill>
              </a:rPr>
              <a:t>www.w-infotools.de</a:t>
            </a:r>
          </a:p>
          <a:p>
            <a:r>
              <a:rPr lang="de-DE" dirty="0"/>
              <a:t>Wir haben Sie in den infoTools mit einem Konto hinterlegt. Um sich einloggen zu können, müssen Sie zunächst ein Passwort setzen.</a:t>
            </a:r>
          </a:p>
          <a:p>
            <a:endParaRPr lang="de-DE" dirty="0"/>
          </a:p>
          <a:p>
            <a:r>
              <a:rPr lang="de-DE" dirty="0"/>
              <a:t>Klicken Sie auf der Startseite auf: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„Passwort vergessen? Jetzt zurücksetzen“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6C5A81-B920-47DA-8231-270AC6FB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Dipl.-Inform. (FH) Hermann Weindl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32A8400-9606-4B7A-81DD-5EFF7E5308EB}"/>
              </a:ext>
            </a:extLst>
          </p:cNvPr>
          <p:cNvSpPr/>
          <p:nvPr/>
        </p:nvSpPr>
        <p:spPr>
          <a:xfrm>
            <a:off x="6096000" y="4578626"/>
            <a:ext cx="1709530" cy="3843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6D64749B-DCA5-428C-8C1B-BB19BAEB5D78}"/>
              </a:ext>
            </a:extLst>
          </p:cNvPr>
          <p:cNvCxnSpPr>
            <a:cxnSpLocks/>
          </p:cNvCxnSpPr>
          <p:nvPr/>
        </p:nvCxnSpPr>
        <p:spPr>
          <a:xfrm flipV="1">
            <a:off x="4228051" y="4770784"/>
            <a:ext cx="1786855" cy="77525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751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0396BB-B3D2-4DAE-930D-5D5A12FCF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11965"/>
            <a:ext cx="3932237" cy="583096"/>
          </a:xfrm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de-DE" dirty="0"/>
              <a:t>Passwort zurücksetzen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4BC968-8221-4AD2-B31D-CD069DAEB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de-DE" dirty="0"/>
              <a:t>Im nächsten Fenster tragen Sie als Anmeldenamen Ihr RZ-Login (vier Buchstaben, vier Ziffern) ein.</a:t>
            </a:r>
          </a:p>
          <a:p>
            <a:endParaRPr lang="de-DE" dirty="0"/>
          </a:p>
          <a:p>
            <a:r>
              <a:rPr lang="de-DE" dirty="0"/>
              <a:t>Beispiel:</a:t>
            </a:r>
          </a:p>
          <a:p>
            <a:r>
              <a:rPr lang="de-DE" dirty="0" err="1">
                <a:solidFill>
                  <a:srgbClr val="FF0000"/>
                </a:solidFill>
              </a:rPr>
              <a:t>na</a:t>
            </a:r>
            <a:r>
              <a:rPr lang="de-DE" dirty="0" err="1"/>
              <a:t>chname</a:t>
            </a:r>
            <a:r>
              <a:rPr lang="de-DE" dirty="0"/>
              <a:t> </a:t>
            </a:r>
            <a:r>
              <a:rPr lang="de-DE" dirty="0" err="1">
                <a:solidFill>
                  <a:srgbClr val="FF0000"/>
                </a:solidFill>
              </a:rPr>
              <a:t>vo</a:t>
            </a:r>
            <a:r>
              <a:rPr lang="de-DE" dirty="0" err="1"/>
              <a:t>rname</a:t>
            </a:r>
            <a:r>
              <a:rPr lang="de-DE" dirty="0"/>
              <a:t> + 4 Ziffern (von HS vergeben)</a:t>
            </a:r>
          </a:p>
          <a:p>
            <a:r>
              <a:rPr lang="de-DE" i="1" dirty="0"/>
              <a:t>„navo1234“</a:t>
            </a:r>
          </a:p>
          <a:p>
            <a:r>
              <a:rPr lang="de-DE" sz="1200" dirty="0"/>
              <a:t>Alternativ: Ihre E-Mail Adresse aus der Immatrikulation.</a:t>
            </a:r>
          </a:p>
          <a:p>
            <a:endParaRPr lang="de-DE" dirty="0"/>
          </a:p>
          <a:p>
            <a:r>
              <a:rPr lang="de-DE" dirty="0"/>
              <a:t>Bestätigen Sie mit [Passwort zurücksetzen]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6C5A81-B920-47DA-8231-270AC6FB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Dipl.-Inform. (FH) Hermann Weindl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367D025-358E-48B3-B39D-CD02C9D61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218" y="1311965"/>
            <a:ext cx="5114925" cy="3228975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6A20064F-B0A3-4F7B-81E3-6DCE7EBA23BB}"/>
              </a:ext>
            </a:extLst>
          </p:cNvPr>
          <p:cNvCxnSpPr>
            <a:cxnSpLocks/>
          </p:cNvCxnSpPr>
          <p:nvPr/>
        </p:nvCxnSpPr>
        <p:spPr>
          <a:xfrm>
            <a:off x="4219662" y="2608976"/>
            <a:ext cx="1988191" cy="21811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59B8CC4D-840D-4B42-8585-FF449D7473AE}"/>
              </a:ext>
            </a:extLst>
          </p:cNvPr>
          <p:cNvCxnSpPr>
            <a:cxnSpLocks/>
          </p:cNvCxnSpPr>
          <p:nvPr/>
        </p:nvCxnSpPr>
        <p:spPr>
          <a:xfrm flipV="1">
            <a:off x="4974672" y="4228051"/>
            <a:ext cx="4269996" cy="103184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C9C3AD51-7330-4D7F-8ACA-DBDB5391D0D4}"/>
              </a:ext>
            </a:extLst>
          </p:cNvPr>
          <p:cNvSpPr txBox="1"/>
          <p:nvPr/>
        </p:nvSpPr>
        <p:spPr>
          <a:xfrm>
            <a:off x="7398391" y="2699784"/>
            <a:ext cx="75500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dirty="0"/>
              <a:t>navo1234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ECBB2F2-C9D3-4752-9251-91AC553B942F}"/>
              </a:ext>
            </a:extLst>
          </p:cNvPr>
          <p:cNvSpPr/>
          <p:nvPr/>
        </p:nvSpPr>
        <p:spPr>
          <a:xfrm>
            <a:off x="7340060" y="2608976"/>
            <a:ext cx="771395" cy="42783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20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0396BB-B3D2-4DAE-930D-5D5A12FCF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11965"/>
            <a:ext cx="3932237" cy="583096"/>
          </a:xfrm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de-DE" dirty="0"/>
              <a:t>Passwort zurücksetzen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4BC968-8221-4AD2-B31D-CD069DAEB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907172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dirty="0"/>
              <a:t>Sollte das System den Anmeldenamen nicht finden, wird Ihnen eine Fehlermeldung angezeigt:</a:t>
            </a:r>
          </a:p>
          <a:p>
            <a:r>
              <a:rPr lang="de-DE" dirty="0"/>
              <a:t>„Es konnte kein passendes Benutzerkonto gefunden werden.“</a:t>
            </a:r>
          </a:p>
          <a:p>
            <a:endParaRPr lang="de-DE" dirty="0"/>
          </a:p>
          <a:p>
            <a:r>
              <a:rPr lang="de-DE" dirty="0"/>
              <a:t>Versuchen Sie es erneut und achten Sie auf die korrekte Schreibweise ohne Leerzeichen.</a:t>
            </a:r>
          </a:p>
          <a:p>
            <a:r>
              <a:rPr lang="de-DE" dirty="0"/>
              <a:t>„vier Kleinbuchstaben“ + 4 Ziffern</a:t>
            </a:r>
          </a:p>
          <a:p>
            <a:r>
              <a:rPr lang="de-DE" sz="1200" dirty="0"/>
              <a:t>(</a:t>
            </a:r>
            <a:r>
              <a:rPr lang="de-DE" sz="1200" i="1" dirty="0"/>
              <a:t>„navo1234“</a:t>
            </a:r>
            <a:r>
              <a:rPr lang="de-DE" sz="1200" dirty="0"/>
              <a:t>)</a:t>
            </a:r>
          </a:p>
          <a:p>
            <a:endParaRPr lang="de-DE" dirty="0"/>
          </a:p>
          <a:p>
            <a:r>
              <a:rPr lang="de-DE" dirty="0"/>
              <a:t>Bestätigen Sie mit [Passwort zurücksetzen]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6C5A81-B920-47DA-8231-270AC6FB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Dipl.-Inform. (FH) Hermann Weindl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41109B3-583C-44BB-B23B-8C4DFF7D6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879" y="1010320"/>
            <a:ext cx="4791075" cy="3581400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6A20064F-B0A3-4F7B-81E3-6DCE7EBA23BB}"/>
              </a:ext>
            </a:extLst>
          </p:cNvPr>
          <p:cNvCxnSpPr>
            <a:cxnSpLocks/>
          </p:cNvCxnSpPr>
          <p:nvPr/>
        </p:nvCxnSpPr>
        <p:spPr>
          <a:xfrm flipV="1">
            <a:off x="4135772" y="3036816"/>
            <a:ext cx="3089006" cy="124995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>
            <a:extLst>
              <a:ext uri="{FF2B5EF4-FFF2-40B4-BE49-F238E27FC236}">
                <a16:creationId xmlns:a16="http://schemas.microsoft.com/office/drawing/2014/main" id="{99442E99-117D-4752-82B3-9CBE81D65312}"/>
              </a:ext>
            </a:extLst>
          </p:cNvPr>
          <p:cNvSpPr/>
          <p:nvPr/>
        </p:nvSpPr>
        <p:spPr>
          <a:xfrm>
            <a:off x="7445838" y="2805215"/>
            <a:ext cx="559838" cy="99152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0EB4356-4621-4F41-9DA9-3B9B46A810D8}"/>
              </a:ext>
            </a:extLst>
          </p:cNvPr>
          <p:cNvSpPr txBox="1"/>
          <p:nvPr/>
        </p:nvSpPr>
        <p:spPr>
          <a:xfrm>
            <a:off x="7398391" y="2699784"/>
            <a:ext cx="75500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dirty="0"/>
              <a:t>navo1234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ECBB2F2-C9D3-4752-9251-91AC553B942F}"/>
              </a:ext>
            </a:extLst>
          </p:cNvPr>
          <p:cNvSpPr/>
          <p:nvPr/>
        </p:nvSpPr>
        <p:spPr>
          <a:xfrm>
            <a:off x="7340060" y="2608976"/>
            <a:ext cx="771395" cy="42783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3697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0396BB-B3D2-4DAE-930D-5D5A12FCF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11965"/>
            <a:ext cx="3932237" cy="583096"/>
          </a:xfrm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de-DE" dirty="0"/>
              <a:t>Passwort zurücksetzen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4BC968-8221-4AD2-B31D-CD069DAEB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dirty="0"/>
              <a:t>Wenn das eingegebene RZ-Login gefunden wurde, ist Ihnen nun eine E-Mail gesendet worden.</a:t>
            </a:r>
          </a:p>
          <a:p>
            <a:endParaRPr lang="de-DE" dirty="0"/>
          </a:p>
          <a:p>
            <a:r>
              <a:rPr lang="de-DE" dirty="0"/>
              <a:t>Prüfen Sie nun Ihren Posteingang in Ihrem E-Mail Konto.</a:t>
            </a:r>
          </a:p>
          <a:p>
            <a:r>
              <a:rPr lang="de-DE" dirty="0"/>
              <a:t>Dort finden Sie nun eine E-Mail mit einem Link zum Setzen eines Passworts vor.</a:t>
            </a:r>
          </a:p>
          <a:p>
            <a:endParaRPr lang="de-DE" dirty="0"/>
          </a:p>
          <a:p>
            <a:r>
              <a:rPr lang="de-DE" dirty="0"/>
              <a:t>Der Absender ist: </a:t>
            </a:r>
            <a:r>
              <a:rPr lang="de-DE" dirty="0">
                <a:hlinkClick r:id="rId2"/>
              </a:rPr>
              <a:t>infotools@h-ka-w.de</a:t>
            </a:r>
            <a:r>
              <a:rPr lang="de-DE" dirty="0"/>
              <a:t> </a:t>
            </a:r>
          </a:p>
          <a:p>
            <a:r>
              <a:rPr lang="de-DE" dirty="0"/>
              <a:t>Prüfen Sie evtl. auch den Spam-Ordner.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6C5A81-B920-47DA-8231-270AC6FB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Dipl.-Inform. (FH) Hermann Weindl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41CFE2B-3B7E-4297-8783-C8FC82213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925" y="298289"/>
            <a:ext cx="3467100" cy="5724525"/>
          </a:xfrm>
          <a:prstGeom prst="rect">
            <a:avLst/>
          </a:prstGeom>
        </p:spPr>
      </p:pic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E7FDE8A4-56F3-4036-9245-0842E85AE0DE}"/>
              </a:ext>
            </a:extLst>
          </p:cNvPr>
          <p:cNvCxnSpPr>
            <a:cxnSpLocks/>
          </p:cNvCxnSpPr>
          <p:nvPr/>
        </p:nvCxnSpPr>
        <p:spPr>
          <a:xfrm>
            <a:off x="4605556" y="2306972"/>
            <a:ext cx="2627611" cy="2286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224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0396BB-B3D2-4DAE-930D-5D5A12FCF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11965"/>
            <a:ext cx="3932237" cy="583096"/>
          </a:xfrm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de-DE" dirty="0"/>
              <a:t>Passwort zurücksetzen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4BC968-8221-4AD2-B31D-CD069DAEB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dirty="0"/>
              <a:t>In der E-Mail finden Sie nun einen Link zum Setzen des Passworts.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Klicken Sie auf den Link!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6C5A81-B920-47DA-8231-270AC6FB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Dipl.-Inform. (FH) Hermann Weindl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5E58590-9F72-4D9D-9BF1-BF4604287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207" y="1100137"/>
            <a:ext cx="6067425" cy="465772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DD368972-0D05-41AC-B048-1A9FC8CD2B6D}"/>
              </a:ext>
            </a:extLst>
          </p:cNvPr>
          <p:cNvSpPr/>
          <p:nvPr/>
        </p:nvSpPr>
        <p:spPr>
          <a:xfrm>
            <a:off x="6095999" y="3429000"/>
            <a:ext cx="4633519" cy="186655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A5A0EF8-C994-4707-A90A-900957BA96CF}"/>
              </a:ext>
            </a:extLst>
          </p:cNvPr>
          <p:cNvSpPr/>
          <p:nvPr/>
        </p:nvSpPr>
        <p:spPr>
          <a:xfrm>
            <a:off x="7558481" y="3869866"/>
            <a:ext cx="931178" cy="123294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73AA5D0-ACB3-4AB7-A5BF-CA247F421584}"/>
              </a:ext>
            </a:extLst>
          </p:cNvPr>
          <p:cNvSpPr/>
          <p:nvPr/>
        </p:nvSpPr>
        <p:spPr>
          <a:xfrm>
            <a:off x="6981039" y="2403191"/>
            <a:ext cx="931178" cy="123294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024AF56B-2420-46E7-98FE-7E50A2EDE3B1}"/>
              </a:ext>
            </a:extLst>
          </p:cNvPr>
          <p:cNvCxnSpPr>
            <a:cxnSpLocks/>
          </p:cNvCxnSpPr>
          <p:nvPr/>
        </p:nvCxnSpPr>
        <p:spPr>
          <a:xfrm>
            <a:off x="3036815" y="3489820"/>
            <a:ext cx="2865692" cy="10738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454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0396BB-B3D2-4DAE-930D-5D5A12FCF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11965"/>
            <a:ext cx="3932237" cy="583096"/>
          </a:xfrm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de-DE" dirty="0"/>
              <a:t>Passwort zurücksetzen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4BC968-8221-4AD2-B31D-CD069DAEB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de-DE" dirty="0"/>
              <a:t>Tragen Sie nun Ihr Passwort ein.</a:t>
            </a:r>
          </a:p>
          <a:p>
            <a:endParaRPr lang="de-DE" dirty="0"/>
          </a:p>
          <a:p>
            <a:r>
              <a:rPr lang="de-DE" dirty="0"/>
              <a:t>Bestätigen Sie mit [Passwort setzen]</a:t>
            </a:r>
          </a:p>
          <a:p>
            <a:endParaRPr lang="de-DE" dirty="0"/>
          </a:p>
          <a:p>
            <a:r>
              <a:rPr lang="de-DE" dirty="0"/>
              <a:t>Dieses Passwort ist nur für die infoTools gültig und kann jederzeit erneut geändert werden.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6C5A81-B920-47DA-8231-270AC6FB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Dipl.-Inform. (FH) Hermann Weindl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3C4B61B-8AA7-40F3-933B-9F4EE54A3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352" y="1301080"/>
            <a:ext cx="4010025" cy="2800350"/>
          </a:xfrm>
          <a:prstGeom prst="rect">
            <a:avLst/>
          </a:prstGeo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59B8CC4D-840D-4B42-8585-FF449D7473AE}"/>
              </a:ext>
            </a:extLst>
          </p:cNvPr>
          <p:cNvCxnSpPr>
            <a:cxnSpLocks/>
          </p:cNvCxnSpPr>
          <p:nvPr/>
        </p:nvCxnSpPr>
        <p:spPr>
          <a:xfrm flipV="1">
            <a:off x="7861882" y="3707933"/>
            <a:ext cx="1315674" cy="10570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B632CD32-F83E-411E-AC1A-0B6B33046492}"/>
              </a:ext>
            </a:extLst>
          </p:cNvPr>
          <p:cNvSpPr txBox="1"/>
          <p:nvPr/>
        </p:nvSpPr>
        <p:spPr>
          <a:xfrm>
            <a:off x="8270846" y="2381396"/>
            <a:ext cx="2047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*****************************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91DA4B1-021C-4A66-91D5-9CF6B7A47786}"/>
              </a:ext>
            </a:extLst>
          </p:cNvPr>
          <p:cNvSpPr txBox="1"/>
          <p:nvPr/>
        </p:nvSpPr>
        <p:spPr>
          <a:xfrm>
            <a:off x="8270846" y="2809851"/>
            <a:ext cx="2047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*****************************</a:t>
            </a:r>
          </a:p>
        </p:txBody>
      </p:sp>
    </p:spTree>
    <p:extLst>
      <p:ext uri="{BB962C8B-B14F-4D97-AF65-F5344CB8AC3E}">
        <p14:creationId xmlns:p14="http://schemas.microsoft.com/office/powerpoint/2010/main" val="2809546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0396BB-B3D2-4DAE-930D-5D5A12FCF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11965"/>
            <a:ext cx="3932237" cy="583096"/>
          </a:xfrm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de-DE" dirty="0"/>
              <a:t>Login	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4BC968-8221-4AD2-B31D-CD069DAEB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71122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dirty="0"/>
              <a:t>Nun zeigt die Startseite der infoTools eine entsprechende Erfolgsmeldung. </a:t>
            </a:r>
          </a:p>
          <a:p>
            <a:endParaRPr lang="de-DE" dirty="0"/>
          </a:p>
          <a:p>
            <a:r>
              <a:rPr lang="de-DE" dirty="0"/>
              <a:t>Ab sofort können Sie sich mit Ihrem RZ-Login und dem neuen Passwort einloggen.</a:t>
            </a:r>
          </a:p>
          <a:p>
            <a:endParaRPr lang="de-DE" dirty="0"/>
          </a:p>
          <a:p>
            <a:r>
              <a:rPr lang="de-DE" dirty="0"/>
              <a:t>Ihr Passwort können Sie jederzeit erneut ändern über „Jetzt zurücksetzen“</a:t>
            </a: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6C5A81-B920-47DA-8231-270AC6FB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Dipl.-Inform. (FH) Hermann Weindl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3790443-D75B-4A74-B6DD-1358E9577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817" y="700087"/>
            <a:ext cx="3609975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07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0396BB-B3D2-4DAE-930D-5D5A12FCF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11965"/>
            <a:ext cx="3932237" cy="583096"/>
          </a:xfrm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de-DE" dirty="0"/>
              <a:t>Startseite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4BC968-8221-4AD2-B31D-CD069DAEB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71122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dirty="0"/>
              <a:t>Nach dem Einloggen sehen Sie auf der Startseite einen Willkommenstext mit kurzen Erläuterungen zu Auswahl der Vorlesungen und Zugriff auf Dokumente. </a:t>
            </a:r>
          </a:p>
          <a:p>
            <a:endParaRPr lang="de-DE" dirty="0"/>
          </a:p>
          <a:p>
            <a:r>
              <a:rPr lang="de-DE" dirty="0"/>
              <a:t>Diesen Willkommenstext können Sie auch zuklappen.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6C5A81-B920-47DA-8231-270AC6FB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Dipl.-Inform. (FH) Hermann Weindl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AF174DD-2409-4E7D-B50B-6315AD74B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851" y="1311965"/>
            <a:ext cx="6727926" cy="4419600"/>
          </a:xfrm>
          <a:prstGeom prst="rect">
            <a:avLst/>
          </a:prstGeom>
        </p:spPr>
      </p:pic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FEDEF8B6-6BEE-4E79-99B5-83EB89889222}"/>
              </a:ext>
            </a:extLst>
          </p:cNvPr>
          <p:cNvCxnSpPr>
            <a:cxnSpLocks/>
          </p:cNvCxnSpPr>
          <p:nvPr/>
        </p:nvCxnSpPr>
        <p:spPr>
          <a:xfrm flipV="1">
            <a:off x="3763617" y="2519847"/>
            <a:ext cx="1457740" cy="7269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517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0901_Studi_PPT+HKA-Logo.potx" id="{30777AE9-3FFB-4AED-850D-FCFB9F1D0372}" vid="{8444D90A-9BC3-4E45-BA8A-77D85C9006D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HKA_Studivorlage_PowerPoint_HKA-Logo-h</Template>
  <TotalTime>0</TotalTime>
  <Words>1003</Words>
  <Application>Microsoft Office PowerPoint</Application>
  <PresentationFormat>Breitbild</PresentationFormat>
  <Paragraphs>157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</vt:lpstr>
      <vt:lpstr>Einführung in die infoTools</vt:lpstr>
      <vt:lpstr>Login Passwort vergessen</vt:lpstr>
      <vt:lpstr>Passwort zurücksetzen</vt:lpstr>
      <vt:lpstr>Passwort zurücksetzen</vt:lpstr>
      <vt:lpstr>Passwort zurücksetzen</vt:lpstr>
      <vt:lpstr>Passwort zurücksetzen</vt:lpstr>
      <vt:lpstr>Passwort zurücksetzen</vt:lpstr>
      <vt:lpstr>Login </vt:lpstr>
      <vt:lpstr>Startseite</vt:lpstr>
      <vt:lpstr>Vorlesungsauswahl</vt:lpstr>
      <vt:lpstr>Vorlesungsauswahl</vt:lpstr>
      <vt:lpstr>Vorlesungsauswahl</vt:lpstr>
      <vt:lpstr>Vorlesungsauswahl</vt:lpstr>
      <vt:lpstr>Kalender</vt:lpstr>
      <vt:lpstr>Vorlesungsunterlagen</vt:lpstr>
      <vt:lpstr>Vorlesungsunterlagen</vt:lpstr>
      <vt:lpstr>Navigation</vt:lpstr>
      <vt:lpstr>Kontakt</vt:lpstr>
      <vt:lpstr>Viel Erfolg in Ihrem Studium!</vt:lpstr>
    </vt:vector>
  </TitlesOfParts>
  <Company>Hochschule Karlsruhe - Technik und Wirtschaft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Alfons Muntean</dc:creator>
  <cp:lastModifiedBy>Hermann Weindl</cp:lastModifiedBy>
  <cp:revision>43</cp:revision>
  <dcterms:created xsi:type="dcterms:W3CDTF">2021-11-11T14:12:55Z</dcterms:created>
  <dcterms:modified xsi:type="dcterms:W3CDTF">2024-09-27T10:16:15Z</dcterms:modified>
</cp:coreProperties>
</file>